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</p:sldIdLst>
  <p:sldSz cx="18288000" cy="10287000"/>
  <p:notesSz cx="6858000" cy="9144000"/>
  <p:embeddedFontLst>
    <p:embeddedFont>
      <p:font typeface="Agrandir" panose="020B0604020202020204" charset="0"/>
      <p:regular r:id="rId7"/>
    </p:embeddedFont>
    <p:embeddedFont>
      <p:font typeface="Agrandir Bold" panose="020B0604020202020204" charset="0"/>
      <p:regular r:id="rId8"/>
    </p:embeddedFont>
    <p:embeddedFont>
      <p:font typeface="Arial Black" panose="020B0A04020102020204" pitchFamily="34" charset="0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im" initials="h" lastIdx="5" clrIdx="0">
    <p:extLst>
      <p:ext uri="{19B8F6BF-5375-455C-9EA6-DF929625EA0E}">
        <p15:presenceInfo xmlns:p15="http://schemas.microsoft.com/office/powerpoint/2012/main" userId="has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2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19248" y="2622008"/>
            <a:ext cx="11568752" cy="982016"/>
            <a:chOff x="0" y="0"/>
            <a:chExt cx="3046914" cy="258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46914" cy="258638"/>
            </a:xfrm>
            <a:custGeom>
              <a:avLst/>
              <a:gdLst/>
              <a:ahLst/>
              <a:cxnLst/>
              <a:rect l="l" t="t" r="r" b="b"/>
              <a:pathLst>
                <a:path w="3046914" h="258638">
                  <a:moveTo>
                    <a:pt x="0" y="0"/>
                  </a:moveTo>
                  <a:lnTo>
                    <a:pt x="3046914" y="0"/>
                  </a:lnTo>
                  <a:lnTo>
                    <a:pt x="3046914" y="258638"/>
                  </a:lnTo>
                  <a:lnTo>
                    <a:pt x="0" y="258638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046914" cy="296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32930" y="2400302"/>
            <a:ext cx="15116043" cy="6418242"/>
            <a:chOff x="0" y="-60207"/>
            <a:chExt cx="3981180" cy="1690401"/>
          </a:xfrm>
        </p:grpSpPr>
        <p:sp>
          <p:nvSpPr>
            <p:cNvPr id="6" name="Freeform 6"/>
            <p:cNvSpPr/>
            <p:nvPr/>
          </p:nvSpPr>
          <p:spPr>
            <a:xfrm>
              <a:off x="0" y="-60207"/>
              <a:ext cx="3981180" cy="1630194"/>
            </a:xfrm>
            <a:custGeom>
              <a:avLst/>
              <a:gdLst/>
              <a:ahLst/>
              <a:cxnLst/>
              <a:rect l="l" t="t" r="r" b="b"/>
              <a:pathLst>
                <a:path w="3981180" h="1630194">
                  <a:moveTo>
                    <a:pt x="25096" y="0"/>
                  </a:moveTo>
                  <a:lnTo>
                    <a:pt x="3956084" y="0"/>
                  </a:lnTo>
                  <a:cubicBezTo>
                    <a:pt x="3962740" y="0"/>
                    <a:pt x="3969123" y="2644"/>
                    <a:pt x="3973830" y="7350"/>
                  </a:cubicBezTo>
                  <a:cubicBezTo>
                    <a:pt x="3978536" y="12057"/>
                    <a:pt x="3981180" y="18440"/>
                    <a:pt x="3981180" y="25096"/>
                  </a:cubicBezTo>
                  <a:lnTo>
                    <a:pt x="3981180" y="1605098"/>
                  </a:lnTo>
                  <a:cubicBezTo>
                    <a:pt x="3981180" y="1618958"/>
                    <a:pt x="3969944" y="1630194"/>
                    <a:pt x="3956084" y="1630194"/>
                  </a:cubicBezTo>
                  <a:lnTo>
                    <a:pt x="25096" y="1630194"/>
                  </a:lnTo>
                  <a:cubicBezTo>
                    <a:pt x="18440" y="1630194"/>
                    <a:pt x="12057" y="1627550"/>
                    <a:pt x="7350" y="1622843"/>
                  </a:cubicBezTo>
                  <a:cubicBezTo>
                    <a:pt x="2644" y="1618137"/>
                    <a:pt x="0" y="1611754"/>
                    <a:pt x="0" y="1605098"/>
                  </a:cubicBezTo>
                  <a:lnTo>
                    <a:pt x="0" y="25096"/>
                  </a:lnTo>
                  <a:cubicBezTo>
                    <a:pt x="0" y="18440"/>
                    <a:pt x="2644" y="12057"/>
                    <a:pt x="7350" y="7350"/>
                  </a:cubicBezTo>
                  <a:cubicBezTo>
                    <a:pt x="12057" y="2644"/>
                    <a:pt x="18440" y="0"/>
                    <a:pt x="25096" y="0"/>
                  </a:cubicBezTo>
                  <a:close/>
                </a:path>
              </a:pathLst>
            </a:custGeom>
            <a:solidFill>
              <a:srgbClr val="0E745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81180" cy="1668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535182" cy="3068657"/>
            <a:chOff x="0" y="0"/>
            <a:chExt cx="931077" cy="8082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1077" cy="808206"/>
            </a:xfrm>
            <a:custGeom>
              <a:avLst/>
              <a:gdLst/>
              <a:ahLst/>
              <a:cxnLst/>
              <a:rect l="l" t="t" r="r" b="b"/>
              <a:pathLst>
                <a:path w="931077" h="808206">
                  <a:moveTo>
                    <a:pt x="0" y="0"/>
                  </a:moveTo>
                  <a:lnTo>
                    <a:pt x="931077" y="0"/>
                  </a:lnTo>
                  <a:lnTo>
                    <a:pt x="931077" y="808206"/>
                  </a:lnTo>
                  <a:lnTo>
                    <a:pt x="0" y="808206"/>
                  </a:lnTo>
                  <a:close/>
                </a:path>
              </a:pathLst>
            </a:custGeom>
            <a:solidFill>
              <a:srgbClr val="068D6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31077" cy="846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12996" y="3068657"/>
            <a:ext cx="4161174" cy="535367"/>
            <a:chOff x="0" y="0"/>
            <a:chExt cx="1095947" cy="1410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95947" cy="141002"/>
            </a:xfrm>
            <a:custGeom>
              <a:avLst/>
              <a:gdLst/>
              <a:ahLst/>
              <a:cxnLst/>
              <a:rect l="l" t="t" r="r" b="b"/>
              <a:pathLst>
                <a:path w="1095947" h="141002">
                  <a:moveTo>
                    <a:pt x="0" y="0"/>
                  </a:moveTo>
                  <a:lnTo>
                    <a:pt x="1095947" y="0"/>
                  </a:lnTo>
                  <a:lnTo>
                    <a:pt x="1095947" y="141002"/>
                  </a:lnTo>
                  <a:lnTo>
                    <a:pt x="0" y="14100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095947" cy="179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06202" y="699128"/>
            <a:ext cx="5520059" cy="7795201"/>
            <a:chOff x="0" y="0"/>
            <a:chExt cx="855202" cy="12076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55202" cy="1207681"/>
            </a:xfrm>
            <a:custGeom>
              <a:avLst/>
              <a:gdLst/>
              <a:ahLst/>
              <a:cxnLst/>
              <a:rect l="l" t="t" r="r" b="b"/>
              <a:pathLst>
                <a:path w="855202" h="1207681">
                  <a:moveTo>
                    <a:pt x="50490" y="0"/>
                  </a:moveTo>
                  <a:lnTo>
                    <a:pt x="804711" y="0"/>
                  </a:lnTo>
                  <a:cubicBezTo>
                    <a:pt x="818102" y="0"/>
                    <a:pt x="830945" y="5319"/>
                    <a:pt x="840413" y="14788"/>
                  </a:cubicBezTo>
                  <a:cubicBezTo>
                    <a:pt x="849882" y="24257"/>
                    <a:pt x="855202" y="37099"/>
                    <a:pt x="855202" y="50490"/>
                  </a:cubicBezTo>
                  <a:lnTo>
                    <a:pt x="855202" y="1157190"/>
                  </a:lnTo>
                  <a:cubicBezTo>
                    <a:pt x="855202" y="1185075"/>
                    <a:pt x="832596" y="1207681"/>
                    <a:pt x="804711" y="1207681"/>
                  </a:cubicBezTo>
                  <a:lnTo>
                    <a:pt x="50490" y="1207681"/>
                  </a:lnTo>
                  <a:cubicBezTo>
                    <a:pt x="37099" y="1207681"/>
                    <a:pt x="24257" y="1202361"/>
                    <a:pt x="14788" y="1192892"/>
                  </a:cubicBezTo>
                  <a:cubicBezTo>
                    <a:pt x="5319" y="1183424"/>
                    <a:pt x="0" y="1170581"/>
                    <a:pt x="0" y="1157190"/>
                  </a:cubicBezTo>
                  <a:lnTo>
                    <a:pt x="0" y="50490"/>
                  </a:lnTo>
                  <a:cubicBezTo>
                    <a:pt x="0" y="37099"/>
                    <a:pt x="5319" y="24257"/>
                    <a:pt x="14788" y="14788"/>
                  </a:cubicBezTo>
                  <a:cubicBezTo>
                    <a:pt x="24257" y="5319"/>
                    <a:pt x="37099" y="0"/>
                    <a:pt x="50490" y="0"/>
                  </a:cubicBezTo>
                  <a:close/>
                </a:path>
              </a:pathLst>
            </a:custGeom>
            <a:blipFill>
              <a:blip r:embed="rId2"/>
              <a:stretch>
                <a:fillRect l="-57184" r="-57184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16" name="TextBox 16"/>
          <p:cNvSpPr txBox="1"/>
          <p:nvPr/>
        </p:nvSpPr>
        <p:spPr>
          <a:xfrm>
            <a:off x="7868970" y="4202810"/>
            <a:ext cx="10252018" cy="241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71"/>
              </a:lnSpc>
            </a:pPr>
            <a:r>
              <a:rPr lang="en-US" sz="8305" spc="-74">
                <a:solidFill>
                  <a:srgbClr val="FFFFFF"/>
                </a:solidFill>
                <a:latin typeface="Agrandir Bold"/>
              </a:rPr>
              <a:t>HASIL EVALUASI AKIP 2023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68970" y="3055866"/>
            <a:ext cx="7743318" cy="71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4396" spc="628" dirty="0">
                <a:solidFill>
                  <a:srgbClr val="FFFFFF"/>
                </a:solidFill>
                <a:latin typeface="Agrandir Bold"/>
              </a:rPr>
              <a:t>TINDAK LANJUT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19293" y="7234161"/>
            <a:ext cx="8688941" cy="485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6"/>
              </a:lnSpc>
            </a:pPr>
            <a:r>
              <a:rPr lang="en-US" sz="3200" spc="128" dirty="0">
                <a:solidFill>
                  <a:srgbClr val="FFFFFF"/>
                </a:solidFill>
                <a:latin typeface="Agrandir Bold"/>
              </a:rPr>
              <a:t>DINAS PEMUDA DAN OLAHRAGA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79535" y="2893272"/>
            <a:ext cx="8772652" cy="2875937"/>
            <a:chOff x="0" y="0"/>
            <a:chExt cx="2310493" cy="757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93" cy="757449"/>
            </a:xfrm>
            <a:custGeom>
              <a:avLst/>
              <a:gdLst/>
              <a:ahLst/>
              <a:cxnLst/>
              <a:rect l="l" t="t" r="r" b="b"/>
              <a:pathLst>
                <a:path w="2310493" h="757449">
                  <a:moveTo>
                    <a:pt x="66188" y="0"/>
                  </a:moveTo>
                  <a:lnTo>
                    <a:pt x="2244305" y="0"/>
                  </a:lnTo>
                  <a:cubicBezTo>
                    <a:pt x="2261859" y="0"/>
                    <a:pt x="2278694" y="6973"/>
                    <a:pt x="2291107" y="19386"/>
                  </a:cubicBezTo>
                  <a:cubicBezTo>
                    <a:pt x="2303519" y="31799"/>
                    <a:pt x="2310493" y="48634"/>
                    <a:pt x="2310493" y="66188"/>
                  </a:cubicBezTo>
                  <a:lnTo>
                    <a:pt x="2310493" y="691261"/>
                  </a:lnTo>
                  <a:cubicBezTo>
                    <a:pt x="2310493" y="708815"/>
                    <a:pt x="2303519" y="725650"/>
                    <a:pt x="2291107" y="738063"/>
                  </a:cubicBezTo>
                  <a:cubicBezTo>
                    <a:pt x="2278694" y="750475"/>
                    <a:pt x="2261859" y="757449"/>
                    <a:pt x="2244305" y="757449"/>
                  </a:cubicBezTo>
                  <a:lnTo>
                    <a:pt x="66188" y="757449"/>
                  </a:lnTo>
                  <a:cubicBezTo>
                    <a:pt x="48634" y="757449"/>
                    <a:pt x="31799" y="750475"/>
                    <a:pt x="19386" y="738063"/>
                  </a:cubicBezTo>
                  <a:cubicBezTo>
                    <a:pt x="6973" y="725650"/>
                    <a:pt x="0" y="708815"/>
                    <a:pt x="0" y="691261"/>
                  </a:cubicBezTo>
                  <a:lnTo>
                    <a:pt x="0" y="66188"/>
                  </a:lnTo>
                  <a:cubicBezTo>
                    <a:pt x="0" y="48634"/>
                    <a:pt x="6973" y="31799"/>
                    <a:pt x="19386" y="19386"/>
                  </a:cubicBezTo>
                  <a:cubicBezTo>
                    <a:pt x="31799" y="6973"/>
                    <a:pt x="48634" y="0"/>
                    <a:pt x="66188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93" cy="795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3321664"/>
            <a:ext cx="10208187" cy="5936636"/>
            <a:chOff x="0" y="0"/>
            <a:chExt cx="2688576" cy="1563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8576" cy="1563559"/>
            </a:xfrm>
            <a:custGeom>
              <a:avLst/>
              <a:gdLst/>
              <a:ahLst/>
              <a:cxnLst/>
              <a:rect l="l" t="t" r="r" b="b"/>
              <a:pathLst>
                <a:path w="2688576" h="1563559">
                  <a:moveTo>
                    <a:pt x="37162" y="0"/>
                  </a:moveTo>
                  <a:lnTo>
                    <a:pt x="2651414" y="0"/>
                  </a:lnTo>
                  <a:cubicBezTo>
                    <a:pt x="2661270" y="0"/>
                    <a:pt x="2670722" y="3915"/>
                    <a:pt x="2677692" y="10884"/>
                  </a:cubicBezTo>
                  <a:cubicBezTo>
                    <a:pt x="2684661" y="17854"/>
                    <a:pt x="2688576" y="27306"/>
                    <a:pt x="2688576" y="37162"/>
                  </a:cubicBezTo>
                  <a:lnTo>
                    <a:pt x="2688576" y="1526397"/>
                  </a:lnTo>
                  <a:cubicBezTo>
                    <a:pt x="2688576" y="1536253"/>
                    <a:pt x="2684661" y="1545705"/>
                    <a:pt x="2677692" y="1552674"/>
                  </a:cubicBezTo>
                  <a:cubicBezTo>
                    <a:pt x="2670722" y="1559643"/>
                    <a:pt x="2661270" y="1563559"/>
                    <a:pt x="2651414" y="1563559"/>
                  </a:cubicBezTo>
                  <a:lnTo>
                    <a:pt x="37162" y="1563559"/>
                  </a:lnTo>
                  <a:cubicBezTo>
                    <a:pt x="27306" y="1563559"/>
                    <a:pt x="17854" y="1559643"/>
                    <a:pt x="10884" y="1552674"/>
                  </a:cubicBezTo>
                  <a:cubicBezTo>
                    <a:pt x="3915" y="1545705"/>
                    <a:pt x="0" y="1536253"/>
                    <a:pt x="0" y="1526397"/>
                  </a:cubicBezTo>
                  <a:lnTo>
                    <a:pt x="0" y="37162"/>
                  </a:lnTo>
                  <a:cubicBezTo>
                    <a:pt x="0" y="27306"/>
                    <a:pt x="3915" y="17854"/>
                    <a:pt x="10884" y="10884"/>
                  </a:cubicBezTo>
                  <a:cubicBezTo>
                    <a:pt x="17854" y="3915"/>
                    <a:pt x="27306" y="0"/>
                    <a:pt x="37162" y="0"/>
                  </a:cubicBezTo>
                  <a:close/>
                </a:path>
              </a:pathLst>
            </a:custGeom>
            <a:solidFill>
              <a:srgbClr val="0E745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688576" cy="16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40859" y="1640745"/>
            <a:ext cx="6918441" cy="6963777"/>
            <a:chOff x="0" y="0"/>
            <a:chExt cx="1200807" cy="12086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00807" cy="1208676"/>
            </a:xfrm>
            <a:custGeom>
              <a:avLst/>
              <a:gdLst/>
              <a:ahLst/>
              <a:cxnLst/>
              <a:rect l="l" t="t" r="r" b="b"/>
              <a:pathLst>
                <a:path w="1200807" h="1208676">
                  <a:moveTo>
                    <a:pt x="40285" y="0"/>
                  </a:moveTo>
                  <a:lnTo>
                    <a:pt x="1160522" y="0"/>
                  </a:lnTo>
                  <a:cubicBezTo>
                    <a:pt x="1171206" y="0"/>
                    <a:pt x="1181453" y="4244"/>
                    <a:pt x="1189008" y="11799"/>
                  </a:cubicBezTo>
                  <a:cubicBezTo>
                    <a:pt x="1196563" y="19354"/>
                    <a:pt x="1200807" y="29601"/>
                    <a:pt x="1200807" y="40285"/>
                  </a:cubicBezTo>
                  <a:lnTo>
                    <a:pt x="1200807" y="1168391"/>
                  </a:lnTo>
                  <a:cubicBezTo>
                    <a:pt x="1200807" y="1179075"/>
                    <a:pt x="1196563" y="1189322"/>
                    <a:pt x="1189008" y="1196876"/>
                  </a:cubicBezTo>
                  <a:cubicBezTo>
                    <a:pt x="1181453" y="1204431"/>
                    <a:pt x="1171206" y="1208676"/>
                    <a:pt x="1160522" y="1208676"/>
                  </a:cubicBezTo>
                  <a:lnTo>
                    <a:pt x="40285" y="1208676"/>
                  </a:lnTo>
                  <a:cubicBezTo>
                    <a:pt x="29601" y="1208676"/>
                    <a:pt x="19354" y="1204431"/>
                    <a:pt x="11799" y="1196876"/>
                  </a:cubicBezTo>
                  <a:cubicBezTo>
                    <a:pt x="4244" y="1189322"/>
                    <a:pt x="0" y="1179075"/>
                    <a:pt x="0" y="1168391"/>
                  </a:cubicBezTo>
                  <a:lnTo>
                    <a:pt x="0" y="40285"/>
                  </a:lnTo>
                  <a:cubicBezTo>
                    <a:pt x="0" y="29601"/>
                    <a:pt x="4244" y="19354"/>
                    <a:pt x="11799" y="11799"/>
                  </a:cubicBezTo>
                  <a:cubicBezTo>
                    <a:pt x="19354" y="4244"/>
                    <a:pt x="29601" y="0"/>
                    <a:pt x="40285" y="0"/>
                  </a:cubicBezTo>
                  <a:close/>
                </a:path>
              </a:pathLst>
            </a:custGeom>
            <a:blipFill>
              <a:blip r:embed="rId2"/>
              <a:stretch>
                <a:fillRect l="-25538" r="-25538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-5793186" y="9483613"/>
            <a:ext cx="7923056" cy="2875937"/>
            <a:chOff x="0" y="0"/>
            <a:chExt cx="2086731" cy="7574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86731" cy="757449"/>
            </a:xfrm>
            <a:custGeom>
              <a:avLst/>
              <a:gdLst/>
              <a:ahLst/>
              <a:cxnLst/>
              <a:rect l="l" t="t" r="r" b="b"/>
              <a:pathLst>
                <a:path w="2086731" h="757449">
                  <a:moveTo>
                    <a:pt x="73285" y="0"/>
                  </a:moveTo>
                  <a:lnTo>
                    <a:pt x="2013445" y="0"/>
                  </a:lnTo>
                  <a:cubicBezTo>
                    <a:pt x="2053920" y="0"/>
                    <a:pt x="2086731" y="32811"/>
                    <a:pt x="2086731" y="73285"/>
                  </a:cubicBezTo>
                  <a:lnTo>
                    <a:pt x="2086731" y="684163"/>
                  </a:lnTo>
                  <a:cubicBezTo>
                    <a:pt x="2086731" y="724638"/>
                    <a:pt x="2053920" y="757449"/>
                    <a:pt x="2013445" y="757449"/>
                  </a:cubicBezTo>
                  <a:lnTo>
                    <a:pt x="73285" y="757449"/>
                  </a:lnTo>
                  <a:cubicBezTo>
                    <a:pt x="32811" y="757449"/>
                    <a:pt x="0" y="724638"/>
                    <a:pt x="0" y="684163"/>
                  </a:cubicBezTo>
                  <a:lnTo>
                    <a:pt x="0" y="73285"/>
                  </a:lnTo>
                  <a:cubicBezTo>
                    <a:pt x="0" y="32811"/>
                    <a:pt x="32811" y="0"/>
                    <a:pt x="73285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086731" cy="795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66584" y="717884"/>
            <a:ext cx="5637555" cy="10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9"/>
              </a:lnSpc>
            </a:pPr>
            <a:r>
              <a:rPr lang="en-US" sz="6000" spc="-54">
                <a:solidFill>
                  <a:srgbClr val="0E745B"/>
                </a:solidFill>
                <a:latin typeface="Agrandir Bold"/>
              </a:rPr>
              <a:t>TL LHE AKIP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6584" y="1940730"/>
            <a:ext cx="7753931" cy="3015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3"/>
              </a:lnSpc>
            </a:pPr>
            <a:r>
              <a:rPr lang="en-US" sz="2100" spc="222" dirty="0">
                <a:solidFill>
                  <a:srgbClr val="000000"/>
                </a:solidFill>
                <a:latin typeface="Agrandir Bold"/>
              </a:rPr>
              <a:t>BERDASARKAN HASIL EVALUASI INSPEKTORAT TERHADAP AKUNTABILITAS KINERJA DINAS PEMUDA DAN OLAHRAGA NOMOR 700.1.2.1/67.Q/NSP TANGGAL 27 MARET TAHUN 2024. MAKA BEBERAPA CATATAN DAN REKOMENDASI TELAH DILAKUKAN PERBAIKAN SEBAGAIMANA PADA TABEL BERIKUT 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327401" y="832184"/>
            <a:ext cx="3931899" cy="33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65"/>
              </a:lnSpc>
            </a:pPr>
            <a:r>
              <a:rPr lang="en-US" sz="1842" spc="73">
                <a:solidFill>
                  <a:srgbClr val="000000"/>
                </a:solidFill>
                <a:latin typeface="Agrandir"/>
              </a:rPr>
              <a:t>Disusun Oleh Avery Davis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63418" y="498207"/>
            <a:ext cx="9652823" cy="984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6000" spc="-54" dirty="0">
                <a:solidFill>
                  <a:srgbClr val="0E745B"/>
                </a:solidFill>
                <a:latin typeface="Agrandir Bold"/>
              </a:rPr>
              <a:t>TINDAK LANJUT LHE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18C4FB-450E-EDA2-2F4E-87F18A97D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89702"/>
              </p:ext>
            </p:extLst>
          </p:nvPr>
        </p:nvGraphicFramePr>
        <p:xfrm>
          <a:off x="609600" y="1206849"/>
          <a:ext cx="16078200" cy="845518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2841">
                  <a:extLst>
                    <a:ext uri="{9D8B030D-6E8A-4147-A177-3AD203B41FA5}">
                      <a16:colId xmlns:a16="http://schemas.microsoft.com/office/drawing/2014/main" val="1921896176"/>
                    </a:ext>
                  </a:extLst>
                </a:gridCol>
                <a:gridCol w="7133377">
                  <a:extLst>
                    <a:ext uri="{9D8B030D-6E8A-4147-A177-3AD203B41FA5}">
                      <a16:colId xmlns:a16="http://schemas.microsoft.com/office/drawing/2014/main" val="49684785"/>
                    </a:ext>
                  </a:extLst>
                </a:gridCol>
                <a:gridCol w="8241982">
                  <a:extLst>
                    <a:ext uri="{9D8B030D-6E8A-4147-A177-3AD203B41FA5}">
                      <a16:colId xmlns:a16="http://schemas.microsoft.com/office/drawing/2014/main" val="3307570825"/>
                    </a:ext>
                  </a:extLst>
                </a:gridCol>
              </a:tblGrid>
              <a:tr h="5289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en-US" dirty="0">
                        <a:latin typeface="Agrandir Bold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SEBELUM (CATATAN LHE)</a:t>
                      </a:r>
                      <a:endParaRPr lang="en-US" sz="3200" dirty="0">
                        <a:latin typeface="Agrandir Bold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SETELAH  ( HASIL TINDAK LANJUT)</a:t>
                      </a:r>
                      <a:endParaRPr lang="en-US" sz="3200" dirty="0">
                        <a:latin typeface="Agrandir Bold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385520"/>
                  </a:ext>
                </a:extLst>
              </a:tr>
              <a:tr h="18374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grandir Bold" panose="020B060402020202020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Rencana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aksi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tidak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memiliki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penjelasan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di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setiap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target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dengan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satuan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persen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.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Misalnya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persetase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pemuda yang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memiliki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sertifikat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kompetensi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denga target 5%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hal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ini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perlu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di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jelaskan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kompetensi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yang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dimaksud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dan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berapa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jumlah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target 5 %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jika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di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konversi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secara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kuantitatif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.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Imi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berlaku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untuk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semua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indicator yang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tidak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memiliki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penjelasan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yang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jelas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sementara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perbaikan</a:t>
                      </a:r>
                      <a:endParaRPr lang="en-US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362543"/>
                  </a:ext>
                </a:extLst>
              </a:tr>
              <a:tr h="83518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grandir 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Rencana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aksi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belum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memuat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aksi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atau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aktivitas-aktivitas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Penunjang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kinerja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sasaran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program dan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kegiatan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>
                          <a:latin typeface="Arial Black" panose="020B0A04020102020204" pitchFamily="34" charset="0"/>
                        </a:rPr>
                        <a:t>Sementara</a:t>
                      </a:r>
                      <a:r>
                        <a:rPr lang="en-US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1" dirty="0" err="1">
                          <a:latin typeface="Arial Black" panose="020B0A04020102020204" pitchFamily="34" charset="0"/>
                        </a:rPr>
                        <a:t>perbaikan</a:t>
                      </a:r>
                      <a:endParaRPr 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79164"/>
                  </a:ext>
                </a:extLst>
              </a:tr>
              <a:tr h="83518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grandir 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Black" panose="020B0A04020102020204" pitchFamily="34" charset="0"/>
                        </a:rPr>
                        <a:t>Kinerja pada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lampiran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IKU “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Indek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Pembangunan pemuda”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merupakan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IKU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Pemerintah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Daerah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Kabupaten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Gowa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Black" panose="020B0A04020102020204" pitchFamily="34" charset="0"/>
                        </a:rPr>
                        <a:t>Telah </a:t>
                      </a:r>
                      <a:r>
                        <a:rPr lang="en-US" b="1" dirty="0" err="1">
                          <a:latin typeface="Arial Black" panose="020B0A04020102020204" pitchFamily="34" charset="0"/>
                        </a:rPr>
                        <a:t>melakukan</a:t>
                      </a:r>
                      <a:r>
                        <a:rPr lang="en-US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1" dirty="0" err="1">
                          <a:latin typeface="Arial Black" panose="020B0A04020102020204" pitchFamily="34" charset="0"/>
                        </a:rPr>
                        <a:t>perbaikan</a:t>
                      </a:r>
                      <a:r>
                        <a:rPr lang="en-US" b="1" dirty="0">
                          <a:latin typeface="Arial Black" panose="020B0A04020102020204" pitchFamily="34" charset="0"/>
                        </a:rPr>
                        <a:t> Lampiran IKU </a:t>
                      </a:r>
                      <a:r>
                        <a:rPr lang="en-US" b="1" dirty="0" err="1">
                          <a:latin typeface="Arial Black" panose="020B0A04020102020204" pitchFamily="34" charset="0"/>
                        </a:rPr>
                        <a:t>sesuai</a:t>
                      </a:r>
                      <a:r>
                        <a:rPr lang="en-US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1" dirty="0" err="1">
                          <a:latin typeface="Arial Black" panose="020B0A04020102020204" pitchFamily="34" charset="0"/>
                        </a:rPr>
                        <a:t>kinerja</a:t>
                      </a:r>
                      <a:r>
                        <a:rPr lang="en-US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1" dirty="0" err="1">
                          <a:latin typeface="Arial Black" panose="020B0A04020102020204" pitchFamily="34" charset="0"/>
                        </a:rPr>
                        <a:t>sasaran</a:t>
                      </a:r>
                      <a:r>
                        <a:rPr lang="en-US" b="1" dirty="0">
                          <a:latin typeface="Arial Black" panose="020B0A04020102020204" pitchFamily="34" charset="0"/>
                        </a:rPr>
                        <a:t> yang </a:t>
                      </a:r>
                      <a:r>
                        <a:rPr lang="en-US" b="1" dirty="0" err="1">
                          <a:latin typeface="Arial Black" panose="020B0A04020102020204" pitchFamily="34" charset="0"/>
                        </a:rPr>
                        <a:t>ditetapkan</a:t>
                      </a:r>
                      <a:r>
                        <a:rPr lang="en-US" b="1" dirty="0">
                          <a:latin typeface="Arial Black" panose="020B0A04020102020204" pitchFamily="34" charset="0"/>
                        </a:rPr>
                        <a:t> OPD, </a:t>
                      </a:r>
                      <a:r>
                        <a:rPr lang="en-US" b="1" dirty="0" err="1">
                          <a:latin typeface="Arial Black" panose="020B0A04020102020204" pitchFamily="34" charset="0"/>
                        </a:rPr>
                        <a:t>beserta</a:t>
                      </a:r>
                      <a:r>
                        <a:rPr lang="en-US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1" dirty="0" err="1">
                          <a:latin typeface="Arial Black" panose="020B0A04020102020204" pitchFamily="34" charset="0"/>
                        </a:rPr>
                        <a:t>Penjelasanya</a:t>
                      </a:r>
                      <a:endParaRPr lang="en-US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119884"/>
                  </a:ext>
                </a:extLst>
              </a:tr>
              <a:tr h="5846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grandir Bold" panose="020B060402020202020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Black" panose="020B0A04020102020204" pitchFamily="34" charset="0"/>
                        </a:rPr>
                        <a:t>Dinas Pemuda dan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olahraga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belum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menginput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pengukuran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data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kinerja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tahun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2023 pada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aplikasi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esakip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gowa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Black" panose="020B0A04020102020204" pitchFamily="34" charset="0"/>
                        </a:rPr>
                        <a:t>Telah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melakukan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penginputan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pengukuran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data Kinerja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tahun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2023 pada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aplikasi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esakip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gowa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269462"/>
                  </a:ext>
                </a:extLst>
              </a:tr>
              <a:tr h="361423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grandir 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791029"/>
                  </a:ext>
                </a:extLst>
              </a:tr>
              <a:tr h="10277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grandir 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Arial Black" panose="020B0A04020102020204" pitchFamily="34" charset="0"/>
                        </a:rPr>
                        <a:t>Pengukuran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rencana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aksi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tidak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memiliki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penjelasan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disetiap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target dan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realisasi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dengan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satuan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persen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Misalya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persentase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pemuda yang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memiliki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sertifikat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kompetensi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dengan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target 5 % - 35 </a:t>
                      </a:r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Black" panose="020B0A04020102020204" pitchFamily="34" charset="0"/>
                        </a:rPr>
                        <a:t>Sementara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perbaikan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201426"/>
                  </a:ext>
                </a:extLst>
              </a:tr>
              <a:tr h="361423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grandir 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218479"/>
                  </a:ext>
                </a:extLst>
              </a:tr>
              <a:tr h="83518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grandir 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Black" panose="020B0A04020102020204" pitchFamily="34" charset="0"/>
                        </a:rPr>
                        <a:t>Belum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memanfaatkan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pengukuran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rencana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Aksi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sebagai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Dasar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Penetapan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predikat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Kinerja ASN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Black" panose="020B0A04020102020204" pitchFamily="34" charset="0"/>
                        </a:rPr>
                        <a:t>Akan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dimanfaatkan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pengukuran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rencana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aksi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sebagai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dasar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penetapan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predikat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kinerja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ASN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5469"/>
                  </a:ext>
                </a:extLst>
              </a:tr>
              <a:tr h="361423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grandir 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705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-2129998" y="-1090148"/>
            <a:ext cx="6804163" cy="130970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CB425FA-F353-06D7-207D-A9944F819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609291"/>
              </p:ext>
            </p:extLst>
          </p:nvPr>
        </p:nvGraphicFramePr>
        <p:xfrm>
          <a:off x="457200" y="1333500"/>
          <a:ext cx="16992600" cy="769157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42813">
                  <a:extLst>
                    <a:ext uri="{9D8B030D-6E8A-4147-A177-3AD203B41FA5}">
                      <a16:colId xmlns:a16="http://schemas.microsoft.com/office/drawing/2014/main" val="2004621595"/>
                    </a:ext>
                  </a:extLst>
                </a:gridCol>
                <a:gridCol w="7539067">
                  <a:extLst>
                    <a:ext uri="{9D8B030D-6E8A-4147-A177-3AD203B41FA5}">
                      <a16:colId xmlns:a16="http://schemas.microsoft.com/office/drawing/2014/main" val="1261939550"/>
                    </a:ext>
                  </a:extLst>
                </a:gridCol>
                <a:gridCol w="8710720">
                  <a:extLst>
                    <a:ext uri="{9D8B030D-6E8A-4147-A177-3AD203B41FA5}">
                      <a16:colId xmlns:a16="http://schemas.microsoft.com/office/drawing/2014/main" val="608257169"/>
                    </a:ext>
                  </a:extLst>
                </a:gridCol>
              </a:tblGrid>
              <a:tr h="8650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en-US" dirty="0">
                        <a:latin typeface="Agrandir Bold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SEBELUM (CATATAN LHE)</a:t>
                      </a:r>
                      <a:endParaRPr lang="en-US" sz="3200" dirty="0">
                        <a:latin typeface="Agrandir Bold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SETELAH  ( HASIL TINDAK LANJUT)</a:t>
                      </a:r>
                      <a:endParaRPr lang="en-US" sz="3200" dirty="0">
                        <a:latin typeface="Agrandir Bold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196191"/>
                  </a:ext>
                </a:extLst>
              </a:tr>
              <a:tr h="845572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grandir 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Memanfaatkan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pengukuran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kinerja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sebagai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dasar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alokasi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anggaran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berbasis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kinerja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serta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melakukan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crosscutting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dengan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instansi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terkait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dalam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rangka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meningkatkan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prestasi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pemuda dan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olahraga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di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kabupaten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Gowa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0" dirty="0">
                          <a:latin typeface="Arial Black" panose="020B0A04020102020204" pitchFamily="34" charset="0"/>
                        </a:rPr>
                        <a:t>Akan di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manfaatkan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pengukuran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kinerja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tersebut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sebagai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dasar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alokasi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anggaran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berbasis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kinerja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serta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melakukan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crosscutting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dengan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instansi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terkait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dalam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rangka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meningkatkan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prestasi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pemuda dan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olahraga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di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kabupaten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Gowa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17063"/>
                  </a:ext>
                </a:extLst>
              </a:tr>
              <a:tr h="8455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grandir Bold" panose="020B060402020202020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Black" panose="020B0A04020102020204" pitchFamily="34" charset="0"/>
                        </a:rPr>
                        <a:t>Belum Menyusun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pelaporan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kinerja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sesuai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dengan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sistematika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dalam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PermenPANRB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Nomor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53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tahun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0" dirty="0">
                          <a:latin typeface="Arial Black" panose="020B0A04020102020204" pitchFamily="34" charset="0"/>
                        </a:rPr>
                        <a:t>Telah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disusun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secara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sistematika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dalam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permenPANRB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Nomor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53 </a:t>
                      </a:r>
                      <a:r>
                        <a:rPr lang="en-US" b="0" dirty="0" err="1">
                          <a:latin typeface="Arial Black" panose="020B0A04020102020204" pitchFamily="34" charset="0"/>
                        </a:rPr>
                        <a:t>tahun</a:t>
                      </a:r>
                      <a:r>
                        <a:rPr lang="en-US" b="0" dirty="0">
                          <a:latin typeface="Arial Black" panose="020B0A04020102020204" pitchFamily="34" charset="0"/>
                        </a:rPr>
                        <a:t>  2014.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333629"/>
                  </a:ext>
                </a:extLst>
              </a:tr>
              <a:tr h="110881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grandir 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Tujuan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pada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laporan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kinerja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merupakan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tujuan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pemerintah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kabupaten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gowa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yang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akan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diukur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pada LPPD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kabupaten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Gowa</a:t>
                      </a:r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Arial Black" panose="020B0A04020102020204" pitchFamily="34" charset="0"/>
                        </a:rPr>
                        <a:t>Telah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melakukan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perbaikan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pada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laporan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kinerja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yang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merupakan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tujuan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pemeritahan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kabupaten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gowa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715890"/>
                  </a:ext>
                </a:extLst>
              </a:tr>
              <a:tr h="103840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grandir 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Black" panose="020B0A04020102020204" pitchFamily="34" charset="0"/>
                        </a:rPr>
                        <a:t>Tidak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menjelaskan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secara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mendalam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factor-factor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penyebab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keberhasilan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/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kegagalan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dari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setiap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capaian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indicator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kinerja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Black" panose="020B0A04020102020204" pitchFamily="34" charset="0"/>
                        </a:rPr>
                        <a:t>Telah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melakukan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penjelasan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secara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mendalam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factor-factor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penyebab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keberhasilan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/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kegagalan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dari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setiap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capaian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indicator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kinerja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732067"/>
                  </a:ext>
                </a:extLst>
              </a:tr>
              <a:tr h="1552399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grandir 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Black" panose="020B0A04020102020204" pitchFamily="34" charset="0"/>
                        </a:rPr>
                        <a:t>Belum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melakukan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evaluasi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kierja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internal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secara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berkala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. Hal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tersebut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ditunjukkan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dari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pengukuran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rencana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aksi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yang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tidak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menunjukkan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dinamika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kinerja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sasaran.selain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itu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penginputan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data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kierja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tahun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2023 pada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aplikasi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esakip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gowa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tidak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maksimal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Black" panose="020B0A04020102020204" pitchFamily="34" charset="0"/>
                        </a:rPr>
                        <a:t>Telah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melakukan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evaluasi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kinerja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internal,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bukti</a:t>
                      </a:r>
                      <a:r>
                        <a:rPr lang="en-US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 Black" panose="020B0A04020102020204" pitchFamily="34" charset="0"/>
                        </a:rPr>
                        <a:t>terlampir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796353"/>
                  </a:ext>
                </a:extLst>
              </a:tr>
              <a:tr h="54632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grandir 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642814"/>
                  </a:ext>
                </a:extLst>
              </a:tr>
              <a:tr h="54632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grandir 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0705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4025" y="-945487"/>
            <a:ext cx="6804163" cy="12952353"/>
            <a:chOff x="0" y="0"/>
            <a:chExt cx="1792043" cy="34113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2043" cy="3411319"/>
            </a:xfrm>
            <a:custGeom>
              <a:avLst/>
              <a:gdLst/>
              <a:ahLst/>
              <a:cxnLst/>
              <a:rect l="l" t="t" r="r" b="b"/>
              <a:pathLst>
                <a:path w="1792043" h="3411319">
                  <a:moveTo>
                    <a:pt x="55753" y="0"/>
                  </a:moveTo>
                  <a:lnTo>
                    <a:pt x="1736290" y="0"/>
                  </a:lnTo>
                  <a:cubicBezTo>
                    <a:pt x="1767081" y="0"/>
                    <a:pt x="1792043" y="24962"/>
                    <a:pt x="1792043" y="55753"/>
                  </a:cubicBezTo>
                  <a:lnTo>
                    <a:pt x="1792043" y="3355566"/>
                  </a:lnTo>
                  <a:cubicBezTo>
                    <a:pt x="1792043" y="3386358"/>
                    <a:pt x="1767081" y="3411319"/>
                    <a:pt x="1736290" y="3411319"/>
                  </a:cubicBezTo>
                  <a:lnTo>
                    <a:pt x="55753" y="3411319"/>
                  </a:lnTo>
                  <a:cubicBezTo>
                    <a:pt x="24962" y="3411319"/>
                    <a:pt x="0" y="3386358"/>
                    <a:pt x="0" y="3355566"/>
                  </a:cubicBezTo>
                  <a:lnTo>
                    <a:pt x="0" y="55753"/>
                  </a:lnTo>
                  <a:cubicBezTo>
                    <a:pt x="0" y="24962"/>
                    <a:pt x="24962" y="0"/>
                    <a:pt x="55753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92043" cy="3449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129998" y="-945487"/>
            <a:ext cx="6804163" cy="12952353"/>
            <a:chOff x="0" y="0"/>
            <a:chExt cx="1792043" cy="34113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2043" cy="3411319"/>
            </a:xfrm>
            <a:custGeom>
              <a:avLst/>
              <a:gdLst/>
              <a:ahLst/>
              <a:cxnLst/>
              <a:rect l="l" t="t" r="r" b="b"/>
              <a:pathLst>
                <a:path w="1792043" h="3411319">
                  <a:moveTo>
                    <a:pt x="55753" y="0"/>
                  </a:moveTo>
                  <a:lnTo>
                    <a:pt x="1736290" y="0"/>
                  </a:lnTo>
                  <a:cubicBezTo>
                    <a:pt x="1767081" y="0"/>
                    <a:pt x="1792043" y="24962"/>
                    <a:pt x="1792043" y="55753"/>
                  </a:cubicBezTo>
                  <a:lnTo>
                    <a:pt x="1792043" y="3355566"/>
                  </a:lnTo>
                  <a:cubicBezTo>
                    <a:pt x="1792043" y="3386358"/>
                    <a:pt x="1767081" y="3411319"/>
                    <a:pt x="1736290" y="3411319"/>
                  </a:cubicBezTo>
                  <a:lnTo>
                    <a:pt x="55753" y="3411319"/>
                  </a:lnTo>
                  <a:cubicBezTo>
                    <a:pt x="24962" y="3411319"/>
                    <a:pt x="0" y="3386358"/>
                    <a:pt x="0" y="3355566"/>
                  </a:cubicBezTo>
                  <a:lnTo>
                    <a:pt x="0" y="55753"/>
                  </a:lnTo>
                  <a:cubicBezTo>
                    <a:pt x="0" y="24962"/>
                    <a:pt x="24962" y="0"/>
                    <a:pt x="55753" y="0"/>
                  </a:cubicBezTo>
                  <a:close/>
                </a:path>
              </a:pathLst>
            </a:custGeom>
            <a:solidFill>
              <a:srgbClr val="0E745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92043" cy="3449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79670" y="1335396"/>
            <a:ext cx="7262499" cy="726249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6666" r="-16666"/>
              </a:stretch>
            </a:blipFill>
            <a:ln w="2095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9102603" y="2736036"/>
            <a:ext cx="8156697" cy="364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37"/>
              </a:lnSpc>
            </a:pPr>
            <a:r>
              <a:rPr lang="en-US" sz="12487" spc="-112">
                <a:solidFill>
                  <a:srgbClr val="0E745B"/>
                </a:solidFill>
                <a:latin typeface="Agrandir Bold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28449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451</Words>
  <Application>Microsoft Office PowerPoint</Application>
  <PresentationFormat>Custom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Agrandir Bold</vt:lpstr>
      <vt:lpstr>Arial Black</vt:lpstr>
      <vt:lpstr>Agrandir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Hijau dan Putih Presentasi Seminar Proposal</dc:title>
  <cp:lastModifiedBy>hasim</cp:lastModifiedBy>
  <cp:revision>19</cp:revision>
  <dcterms:created xsi:type="dcterms:W3CDTF">2006-08-16T00:00:00Z</dcterms:created>
  <dcterms:modified xsi:type="dcterms:W3CDTF">2024-06-07T10:22:54Z</dcterms:modified>
  <dc:identifier>DAGDYMvQ6LA</dc:identifier>
</cp:coreProperties>
</file>